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7" r:id="rId3"/>
    <p:sldId id="257" r:id="rId4"/>
    <p:sldId id="258" r:id="rId5"/>
    <p:sldId id="266" r:id="rId6"/>
    <p:sldId id="268" r:id="rId7"/>
    <p:sldId id="260" r:id="rId8"/>
    <p:sldId id="265" r:id="rId9"/>
    <p:sldId id="263" r:id="rId10"/>
    <p:sldId id="259" r:id="rId11"/>
    <p:sldId id="264" r:id="rId12"/>
    <p:sldId id="269" r:id="rId13"/>
    <p:sldId id="287" r:id="rId14"/>
    <p:sldId id="288" r:id="rId15"/>
    <p:sldId id="290" r:id="rId16"/>
    <p:sldId id="279" r:id="rId17"/>
    <p:sldId id="276" r:id="rId18"/>
    <p:sldId id="272" r:id="rId19"/>
    <p:sldId id="281" r:id="rId20"/>
    <p:sldId id="273" r:id="rId21"/>
    <p:sldId id="274" r:id="rId22"/>
    <p:sldId id="275" r:id="rId23"/>
    <p:sldId id="286" r:id="rId2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94" autoAdjust="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smtClean="0"/>
              <a:t>Students Identified as</a:t>
            </a:r>
            <a:r>
              <a:rPr lang="en-US" b="1" dirty="0" smtClean="0"/>
              <a:t> </a:t>
            </a:r>
            <a:r>
              <a:rPr lang="en-US" b="1" dirty="0"/>
              <a:t>Homeless </a:t>
            </a:r>
            <a:r>
              <a:rPr lang="en-US" b="1" dirty="0" smtClean="0"/>
              <a:t>for 2015-2016</a:t>
            </a:r>
            <a:endParaRPr lang="en-US" b="1" dirty="0"/>
          </a:p>
        </c:rich>
      </c:tx>
      <c:layout>
        <c:manualLayout>
          <c:xMode val="edge"/>
          <c:yMode val="edge"/>
          <c:x val="0.14743048423294913"/>
          <c:y val="1.6795079438458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674226862946479"/>
          <c:y val="0.12891423117548365"/>
          <c:w val="0.40651546274107042"/>
          <c:h val="0.807590922495714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Homeless Education Program Enrollment for the 2015-2016 School Year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8B-4F7C-8A2C-6795EEFD5A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8B-4F7C-8A2C-6795EEFD5A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8B-4F7C-8A2C-6795EEFD5A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C8B-4F7C-8A2C-6795EEFD5A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C8B-4F7C-8A2C-6795EEFD5A55}"/>
              </c:ext>
            </c:extLst>
          </c:dPt>
          <c:dLbls>
            <c:dLbl>
              <c:idx val="0"/>
              <c:layout>
                <c:manualLayout>
                  <c:x val="1.4586211573802842E-2"/>
                  <c:y val="1.5311969318189353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8B-4F7C-8A2C-6795EEFD5A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27329093531296E-2"/>
                  <c:y val="9.19469691443723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C8B-4F7C-8A2C-6795EEFD5A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86211573802842E-3"/>
                  <c:y val="1.531196931818933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C8B-4F7C-8A2C-6795EEFD5A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10348101661989E-2"/>
                  <c:y val="0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C8B-4F7C-8A2C-6795EEFD5A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Emergency shelter</c:v>
                </c:pt>
                <c:pt idx="1">
                  <c:v>Sharing housing</c:v>
                </c:pt>
                <c:pt idx="2">
                  <c:v>Living in cars, parks, campgrounds</c:v>
                </c:pt>
                <c:pt idx="3">
                  <c:v>Living in hotels or motels</c:v>
                </c:pt>
                <c:pt idx="4">
                  <c:v>Awaiting Foster Care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8.5500000000000007</c:v>
                </c:pt>
                <c:pt idx="1">
                  <c:v>81.75</c:v>
                </c:pt>
                <c:pt idx="2">
                  <c:v>0.75</c:v>
                </c:pt>
                <c:pt idx="3">
                  <c:v>7.13</c:v>
                </c:pt>
                <c:pt idx="4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C8B-4F7C-8A2C-6795EEFD5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A4688-9EB9-4A60-8563-4DECDE7FD281}" type="doc">
      <dgm:prSet loTypeId="urn:microsoft.com/office/officeart/2005/8/layout/hProcess9" loCatId="process" qsTypeId="urn:microsoft.com/office/officeart/2005/8/quickstyle/simple1" qsCatId="simple" csTypeId="urn:microsoft.com/office/officeart/2005/8/colors/accent3_5" csCatId="accent3" phldr="1"/>
      <dgm:spPr/>
    </dgm:pt>
    <dgm:pt modelId="{40CFE5AF-1963-4A6D-96C3-30B2AC8270D0}">
      <dgm:prSet phldrT="[Text]" custT="1"/>
      <dgm:spPr/>
      <dgm:t>
        <a:bodyPr anchor="b" anchorCtr="0"/>
        <a:lstStyle/>
        <a:p>
          <a:r>
            <a:rPr lang="en-US" sz="1800" smtClean="0"/>
            <a:t>Approve Funding &amp; Issue Bonds</a:t>
          </a:r>
        </a:p>
        <a:p>
          <a:r>
            <a:rPr lang="en-US" sz="2200" smtClean="0">
              <a:latin typeface="Arial" panose="020B0604020202020204" pitchFamily="34" charset="0"/>
              <a:cs typeface="Arial" panose="020B0604020202020204" pitchFamily="34" charset="0"/>
            </a:rPr>
            <a:t>4 Months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37C96-62B6-43BD-BF45-DCF945D6F139}" type="parTrans" cxnId="{78310CF6-84FA-43EA-A942-B48A46CF77C5}">
      <dgm:prSet/>
      <dgm:spPr/>
      <dgm:t>
        <a:bodyPr/>
        <a:lstStyle/>
        <a:p>
          <a:endParaRPr lang="en-US"/>
        </a:p>
      </dgm:t>
    </dgm:pt>
    <dgm:pt modelId="{EDAAD9A8-30D3-4C33-B546-D0D6B6B2E6E3}" type="sibTrans" cxnId="{78310CF6-84FA-43EA-A942-B48A46CF77C5}">
      <dgm:prSet/>
      <dgm:spPr/>
      <dgm:t>
        <a:bodyPr/>
        <a:lstStyle/>
        <a:p>
          <a:endParaRPr lang="en-US"/>
        </a:p>
      </dgm:t>
    </dgm:pt>
    <dgm:pt modelId="{8097BCD7-719A-4285-9B38-F127220AEEF7}">
      <dgm:prSet phldrT="[Text]" custT="1"/>
      <dgm:spPr/>
      <dgm:t>
        <a:bodyPr anchor="b" anchorCtr="0"/>
        <a:lstStyle/>
        <a:p>
          <a:r>
            <a:rPr lang="en-US" sz="1800" smtClean="0"/>
            <a:t>Select Architect/ Engineering Firm</a:t>
          </a:r>
        </a:p>
        <a:p>
          <a:r>
            <a:rPr lang="en-US" sz="2200" smtClean="0">
              <a:latin typeface="Arial" panose="020B0604020202020204" pitchFamily="34" charset="0"/>
              <a:cs typeface="Arial" panose="020B0604020202020204" pitchFamily="34" charset="0"/>
            </a:rPr>
            <a:t>5 Months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58034C-551B-4B44-B786-B3B3C7969526}" type="parTrans" cxnId="{B69C8409-D06F-4F5C-A39C-A456A2337BE6}">
      <dgm:prSet/>
      <dgm:spPr/>
      <dgm:t>
        <a:bodyPr/>
        <a:lstStyle/>
        <a:p>
          <a:endParaRPr lang="en-US"/>
        </a:p>
      </dgm:t>
    </dgm:pt>
    <dgm:pt modelId="{4DDFCE83-FAB0-47E2-A8BD-7CE69C82A850}" type="sibTrans" cxnId="{B69C8409-D06F-4F5C-A39C-A456A2337BE6}">
      <dgm:prSet/>
      <dgm:spPr/>
      <dgm:t>
        <a:bodyPr/>
        <a:lstStyle/>
        <a:p>
          <a:endParaRPr lang="en-US"/>
        </a:p>
      </dgm:t>
    </dgm:pt>
    <dgm:pt modelId="{37F8F103-01F7-4A38-A490-AE31642A964E}">
      <dgm:prSet phldrT="[Text]" custT="1"/>
      <dgm:spPr/>
      <dgm:t>
        <a:bodyPr anchor="b" anchorCtr="0"/>
        <a:lstStyle/>
        <a:p>
          <a:r>
            <a:rPr lang="en-US" sz="2200" smtClean="0"/>
            <a:t>Select Construction Manager</a:t>
          </a:r>
        </a:p>
        <a:p>
          <a:r>
            <a:rPr lang="en-US" sz="2200" smtClean="0">
              <a:latin typeface="Arial" panose="020B0604020202020204" pitchFamily="34" charset="0"/>
              <a:cs typeface="Arial" panose="020B0604020202020204" pitchFamily="34" charset="0"/>
            </a:rPr>
            <a:t>5 Months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E1CE6-3CC9-45CC-B660-F3C08801EF4A}" type="parTrans" cxnId="{7CD27835-09B1-4CB0-B2C8-25F27E039F32}">
      <dgm:prSet/>
      <dgm:spPr/>
      <dgm:t>
        <a:bodyPr/>
        <a:lstStyle/>
        <a:p>
          <a:endParaRPr lang="en-US"/>
        </a:p>
      </dgm:t>
    </dgm:pt>
    <dgm:pt modelId="{A9EB16C7-86C7-483B-949B-88BD8DDCDD07}" type="sibTrans" cxnId="{7CD27835-09B1-4CB0-B2C8-25F27E039F32}">
      <dgm:prSet/>
      <dgm:spPr/>
      <dgm:t>
        <a:bodyPr/>
        <a:lstStyle/>
        <a:p>
          <a:endParaRPr lang="en-US"/>
        </a:p>
      </dgm:t>
    </dgm:pt>
    <dgm:pt modelId="{C75FA9F4-DE05-46DC-889A-D86C2F303EDC}">
      <dgm:prSet phldrT="[Text]"/>
      <dgm:spPr/>
      <dgm:t>
        <a:bodyPr anchor="b" anchorCtr="0"/>
        <a:lstStyle/>
        <a:p>
          <a:r>
            <a:rPr lang="en-US" smtClean="0"/>
            <a:t>Complete Design</a:t>
          </a:r>
        </a:p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6 Months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CA42C7-966C-4BBE-81FF-6E19D7551835}" type="parTrans" cxnId="{6FDDC838-CB1B-432F-933C-14ECBFC3C10D}">
      <dgm:prSet/>
      <dgm:spPr/>
      <dgm:t>
        <a:bodyPr/>
        <a:lstStyle/>
        <a:p>
          <a:endParaRPr lang="en-US"/>
        </a:p>
      </dgm:t>
    </dgm:pt>
    <dgm:pt modelId="{9A1847BF-8302-4138-8149-273A9C7D12E6}" type="sibTrans" cxnId="{6FDDC838-CB1B-432F-933C-14ECBFC3C10D}">
      <dgm:prSet/>
      <dgm:spPr/>
      <dgm:t>
        <a:bodyPr/>
        <a:lstStyle/>
        <a:p>
          <a:endParaRPr lang="en-US"/>
        </a:p>
      </dgm:t>
    </dgm:pt>
    <dgm:pt modelId="{71480386-7B81-439D-A147-CB88A7167342}">
      <dgm:prSet phldrT="[Text]"/>
      <dgm:spPr/>
      <dgm:t>
        <a:bodyPr anchor="b" anchorCtr="0"/>
        <a:lstStyle/>
        <a:p>
          <a:r>
            <a:rPr lang="en-US" smtClean="0"/>
            <a:t>Complete Construction</a:t>
          </a:r>
        </a:p>
        <a:p>
          <a:r>
            <a:rPr lang="en-US" smtClean="0">
              <a:latin typeface="Arial" panose="020B0604020202020204" pitchFamily="34" charset="0"/>
              <a:cs typeface="Arial" panose="020B0604020202020204" pitchFamily="34" charset="0"/>
            </a:rPr>
            <a:t>14 Months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FACE6-1254-44B3-812F-E935F177FC13}" type="parTrans" cxnId="{7EF277F9-1C1C-4EF0-A88E-3C388A94A23F}">
      <dgm:prSet/>
      <dgm:spPr/>
      <dgm:t>
        <a:bodyPr/>
        <a:lstStyle/>
        <a:p>
          <a:endParaRPr lang="en-US"/>
        </a:p>
      </dgm:t>
    </dgm:pt>
    <dgm:pt modelId="{011EE50A-CA67-43DA-BFD3-EB9ED09C1310}" type="sibTrans" cxnId="{7EF277F9-1C1C-4EF0-A88E-3C388A94A23F}">
      <dgm:prSet/>
      <dgm:spPr/>
      <dgm:t>
        <a:bodyPr/>
        <a:lstStyle/>
        <a:p>
          <a:endParaRPr lang="en-US"/>
        </a:p>
      </dgm:t>
    </dgm:pt>
    <dgm:pt modelId="{402FFDD9-45BF-4B57-BCD3-154D679D8D55}" type="pres">
      <dgm:prSet presAssocID="{C63A4688-9EB9-4A60-8563-4DECDE7FD281}" presName="CompostProcess" presStyleCnt="0">
        <dgm:presLayoutVars>
          <dgm:dir/>
          <dgm:resizeHandles val="exact"/>
        </dgm:presLayoutVars>
      </dgm:prSet>
      <dgm:spPr/>
    </dgm:pt>
    <dgm:pt modelId="{05BB9FB9-4E91-43B5-A8EB-8C8254AC9BF6}" type="pres">
      <dgm:prSet presAssocID="{C63A4688-9EB9-4A60-8563-4DECDE7FD281}" presName="arrow" presStyleLbl="bgShp" presStyleIdx="0" presStyleCnt="1" custScaleX="117647" custScaleY="84684"/>
      <dgm:spPr/>
    </dgm:pt>
    <dgm:pt modelId="{ACD2C9DC-42B7-4B22-8C58-5A7C877DB21F}" type="pres">
      <dgm:prSet presAssocID="{C63A4688-9EB9-4A60-8563-4DECDE7FD281}" presName="linearProcess" presStyleCnt="0"/>
      <dgm:spPr/>
    </dgm:pt>
    <dgm:pt modelId="{AE06943C-A9EF-4C5F-B3D7-A71C6875AE56}" type="pres">
      <dgm:prSet presAssocID="{40CFE5AF-1963-4A6D-96C3-30B2AC8270D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1CB1F-C36B-4E18-89D6-5E32AE55BF1E}" type="pres">
      <dgm:prSet presAssocID="{EDAAD9A8-30D3-4C33-B546-D0D6B6B2E6E3}" presName="sibTrans" presStyleCnt="0"/>
      <dgm:spPr/>
    </dgm:pt>
    <dgm:pt modelId="{3618C565-C57B-405F-94A3-1F0B459B1F51}" type="pres">
      <dgm:prSet presAssocID="{8097BCD7-719A-4285-9B38-F127220AEEF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135D9-89DA-4FB3-96A3-E64C12420931}" type="pres">
      <dgm:prSet presAssocID="{4DDFCE83-FAB0-47E2-A8BD-7CE69C82A850}" presName="sibTrans" presStyleCnt="0"/>
      <dgm:spPr/>
    </dgm:pt>
    <dgm:pt modelId="{97732C43-9335-4BA4-9D79-AEDA9284E0AE}" type="pres">
      <dgm:prSet presAssocID="{37F8F103-01F7-4A38-A490-AE31642A964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5DFED-411C-4A5C-A364-B561C288DE18}" type="pres">
      <dgm:prSet presAssocID="{A9EB16C7-86C7-483B-949B-88BD8DDCDD07}" presName="sibTrans" presStyleCnt="0"/>
      <dgm:spPr/>
    </dgm:pt>
    <dgm:pt modelId="{9EDE6783-ECC7-4858-9AD9-1522897E85A7}" type="pres">
      <dgm:prSet presAssocID="{C75FA9F4-DE05-46DC-889A-D86C2F303ED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FC535-6BC5-4FBD-9E14-54813D4C886A}" type="pres">
      <dgm:prSet presAssocID="{9A1847BF-8302-4138-8149-273A9C7D12E6}" presName="sibTrans" presStyleCnt="0"/>
      <dgm:spPr/>
    </dgm:pt>
    <dgm:pt modelId="{929D330C-E054-4E02-9C2C-386BF9CFB602}" type="pres">
      <dgm:prSet presAssocID="{71480386-7B81-439D-A147-CB88A716734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184E54-8C35-4F27-8698-C761D4E59671}" type="presOf" srcId="{37F8F103-01F7-4A38-A490-AE31642A964E}" destId="{97732C43-9335-4BA4-9D79-AEDA9284E0AE}" srcOrd="0" destOrd="0" presId="urn:microsoft.com/office/officeart/2005/8/layout/hProcess9"/>
    <dgm:cxn modelId="{700D25E8-2F3A-4763-80C8-8C993C7DB433}" type="presOf" srcId="{C63A4688-9EB9-4A60-8563-4DECDE7FD281}" destId="{402FFDD9-45BF-4B57-BCD3-154D679D8D55}" srcOrd="0" destOrd="0" presId="urn:microsoft.com/office/officeart/2005/8/layout/hProcess9"/>
    <dgm:cxn modelId="{7CD27835-09B1-4CB0-B2C8-25F27E039F32}" srcId="{C63A4688-9EB9-4A60-8563-4DECDE7FD281}" destId="{37F8F103-01F7-4A38-A490-AE31642A964E}" srcOrd="2" destOrd="0" parTransId="{7E2E1CE6-3CC9-45CC-B660-F3C08801EF4A}" sibTransId="{A9EB16C7-86C7-483B-949B-88BD8DDCDD07}"/>
    <dgm:cxn modelId="{7EF277F9-1C1C-4EF0-A88E-3C388A94A23F}" srcId="{C63A4688-9EB9-4A60-8563-4DECDE7FD281}" destId="{71480386-7B81-439D-A147-CB88A7167342}" srcOrd="4" destOrd="0" parTransId="{D9CFACE6-1254-44B3-812F-E935F177FC13}" sibTransId="{011EE50A-CA67-43DA-BFD3-EB9ED09C1310}"/>
    <dgm:cxn modelId="{A6311C2C-19CC-4535-8FA4-76CA3333766F}" type="presOf" srcId="{C75FA9F4-DE05-46DC-889A-D86C2F303EDC}" destId="{9EDE6783-ECC7-4858-9AD9-1522897E85A7}" srcOrd="0" destOrd="0" presId="urn:microsoft.com/office/officeart/2005/8/layout/hProcess9"/>
    <dgm:cxn modelId="{78310CF6-84FA-43EA-A942-B48A46CF77C5}" srcId="{C63A4688-9EB9-4A60-8563-4DECDE7FD281}" destId="{40CFE5AF-1963-4A6D-96C3-30B2AC8270D0}" srcOrd="0" destOrd="0" parTransId="{9A237C96-62B6-43BD-BF45-DCF945D6F139}" sibTransId="{EDAAD9A8-30D3-4C33-B546-D0D6B6B2E6E3}"/>
    <dgm:cxn modelId="{47E89707-71AC-4F48-B757-EFAF63CF15B9}" type="presOf" srcId="{8097BCD7-719A-4285-9B38-F127220AEEF7}" destId="{3618C565-C57B-405F-94A3-1F0B459B1F51}" srcOrd="0" destOrd="0" presId="urn:microsoft.com/office/officeart/2005/8/layout/hProcess9"/>
    <dgm:cxn modelId="{B69C8409-D06F-4F5C-A39C-A456A2337BE6}" srcId="{C63A4688-9EB9-4A60-8563-4DECDE7FD281}" destId="{8097BCD7-719A-4285-9B38-F127220AEEF7}" srcOrd="1" destOrd="0" parTransId="{2358034C-551B-4B44-B786-B3B3C7969526}" sibTransId="{4DDFCE83-FAB0-47E2-A8BD-7CE69C82A850}"/>
    <dgm:cxn modelId="{3989AD1D-B181-4CCA-8CB8-96C75D5E4F6C}" type="presOf" srcId="{40CFE5AF-1963-4A6D-96C3-30B2AC8270D0}" destId="{AE06943C-A9EF-4C5F-B3D7-A71C6875AE56}" srcOrd="0" destOrd="0" presId="urn:microsoft.com/office/officeart/2005/8/layout/hProcess9"/>
    <dgm:cxn modelId="{064BA7A3-CFCC-4D9F-B36C-F00BA689B1B9}" type="presOf" srcId="{71480386-7B81-439D-A147-CB88A7167342}" destId="{929D330C-E054-4E02-9C2C-386BF9CFB602}" srcOrd="0" destOrd="0" presId="urn:microsoft.com/office/officeart/2005/8/layout/hProcess9"/>
    <dgm:cxn modelId="{6FDDC838-CB1B-432F-933C-14ECBFC3C10D}" srcId="{C63A4688-9EB9-4A60-8563-4DECDE7FD281}" destId="{C75FA9F4-DE05-46DC-889A-D86C2F303EDC}" srcOrd="3" destOrd="0" parTransId="{25CA42C7-966C-4BBE-81FF-6E19D7551835}" sibTransId="{9A1847BF-8302-4138-8149-273A9C7D12E6}"/>
    <dgm:cxn modelId="{A824AB4E-9EB9-41DD-9A58-EB8173668607}" type="presParOf" srcId="{402FFDD9-45BF-4B57-BCD3-154D679D8D55}" destId="{05BB9FB9-4E91-43B5-A8EB-8C8254AC9BF6}" srcOrd="0" destOrd="0" presId="urn:microsoft.com/office/officeart/2005/8/layout/hProcess9"/>
    <dgm:cxn modelId="{E65888D9-6AC5-4907-BC62-9E9548D810DA}" type="presParOf" srcId="{402FFDD9-45BF-4B57-BCD3-154D679D8D55}" destId="{ACD2C9DC-42B7-4B22-8C58-5A7C877DB21F}" srcOrd="1" destOrd="0" presId="urn:microsoft.com/office/officeart/2005/8/layout/hProcess9"/>
    <dgm:cxn modelId="{D5034298-1694-4BE2-9841-777C339DFE18}" type="presParOf" srcId="{ACD2C9DC-42B7-4B22-8C58-5A7C877DB21F}" destId="{AE06943C-A9EF-4C5F-B3D7-A71C6875AE56}" srcOrd="0" destOrd="0" presId="urn:microsoft.com/office/officeart/2005/8/layout/hProcess9"/>
    <dgm:cxn modelId="{E74E075E-5D7C-4CF7-8886-1C425954F7BD}" type="presParOf" srcId="{ACD2C9DC-42B7-4B22-8C58-5A7C877DB21F}" destId="{F321CB1F-C36B-4E18-89D6-5E32AE55BF1E}" srcOrd="1" destOrd="0" presId="urn:microsoft.com/office/officeart/2005/8/layout/hProcess9"/>
    <dgm:cxn modelId="{181A4D71-244F-4F87-AAF2-DE68FC89A646}" type="presParOf" srcId="{ACD2C9DC-42B7-4B22-8C58-5A7C877DB21F}" destId="{3618C565-C57B-405F-94A3-1F0B459B1F51}" srcOrd="2" destOrd="0" presId="urn:microsoft.com/office/officeart/2005/8/layout/hProcess9"/>
    <dgm:cxn modelId="{20409F9F-DF1B-4AD1-893E-52ADCFEDD255}" type="presParOf" srcId="{ACD2C9DC-42B7-4B22-8C58-5A7C877DB21F}" destId="{048135D9-89DA-4FB3-96A3-E64C12420931}" srcOrd="3" destOrd="0" presId="urn:microsoft.com/office/officeart/2005/8/layout/hProcess9"/>
    <dgm:cxn modelId="{D3464299-7914-44AC-ABFC-A581F194174C}" type="presParOf" srcId="{ACD2C9DC-42B7-4B22-8C58-5A7C877DB21F}" destId="{97732C43-9335-4BA4-9D79-AEDA9284E0AE}" srcOrd="4" destOrd="0" presId="urn:microsoft.com/office/officeart/2005/8/layout/hProcess9"/>
    <dgm:cxn modelId="{D29ED52F-FCB5-43CA-8CA0-6A146FCA786D}" type="presParOf" srcId="{ACD2C9DC-42B7-4B22-8C58-5A7C877DB21F}" destId="{7055DFED-411C-4A5C-A364-B561C288DE18}" srcOrd="5" destOrd="0" presId="urn:microsoft.com/office/officeart/2005/8/layout/hProcess9"/>
    <dgm:cxn modelId="{4782D95B-71B6-4D6D-8E67-B1ECFF2B956D}" type="presParOf" srcId="{ACD2C9DC-42B7-4B22-8C58-5A7C877DB21F}" destId="{9EDE6783-ECC7-4858-9AD9-1522897E85A7}" srcOrd="6" destOrd="0" presId="urn:microsoft.com/office/officeart/2005/8/layout/hProcess9"/>
    <dgm:cxn modelId="{4CC143F7-EC53-4274-A8E2-9A8D0DF13949}" type="presParOf" srcId="{ACD2C9DC-42B7-4B22-8C58-5A7C877DB21F}" destId="{849FC535-6BC5-4FBD-9E14-54813D4C886A}" srcOrd="7" destOrd="0" presId="urn:microsoft.com/office/officeart/2005/8/layout/hProcess9"/>
    <dgm:cxn modelId="{D17A8C7D-F4B6-4738-A73C-143680953994}" type="presParOf" srcId="{ACD2C9DC-42B7-4B22-8C58-5A7C877DB21F}" destId="{929D330C-E054-4E02-9C2C-386BF9CFB60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0.48489</cdr:x>
      <cdr:y>0.06637</cdr:y>
    </cdr:from>
    <cdr:to>
      <cdr:x>0.58287</cdr:x>
      <cdr:y>0.11345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98961" y="351286"/>
          <a:ext cx="1030309" cy="249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5FAB-35C6-4CB1-B023-893E2D33F640}" type="datetimeFigureOut">
              <a:rPr lang="en-US" smtClean="0"/>
              <a:t>09/21/2016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DB48B-8027-4A03-8808-DB879CCC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1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$288,000</a:t>
            </a:r>
            <a:r>
              <a:rPr lang="en-US" baseline="0" dirty="0" smtClean="0"/>
              <a:t> does not cover the full cost of the program:  biggest expenses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four social workers that do everything from assisting in getting birth certificates and duplicate social security cards to meeting with school counselors for enrollment purposes.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Transportation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Tutoring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B48B-8027-4A03-8808-DB879CCCF5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DAFA-768B-40BC-B8C2-35B5BA4D70E3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9F86-DCA5-4446-9A7E-AFA88F62967E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8757044-E3A9-44CE-A8FA-AACEA770F717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0F8F-1A89-475C-BE7C-D97DE57A7523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4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715FA2-9CE5-4A1E-8E9F-ED817B1DCE6E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CC3-C78F-432F-B93F-0FE9DA092BE7}" type="datetime1">
              <a:rPr lang="en-US" smtClean="0"/>
              <a:t>09/21/2016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004F-F26F-47A8-A54A-705C00E6E9A7}" type="datetime1">
              <a:rPr lang="en-US" smtClean="0"/>
              <a:t>09/21/2016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51AE-0596-4717-8BD7-1C1FBA361036}" type="datetime1">
              <a:rPr lang="en-US" smtClean="0"/>
              <a:t>09/21/2016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5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9295-6844-4804-963E-AA98A181C2F8}" type="datetime1">
              <a:rPr lang="en-US" smtClean="0"/>
              <a:t>09/21/2016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5A46-CF12-4E4C-9E81-5AD83527EA0C}" type="datetime1">
              <a:rPr lang="en-US" smtClean="0"/>
              <a:t>09/21/2016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9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FDC7-C639-4A9A-890F-6C08F62282E0}" type="datetime1">
              <a:rPr lang="en-US" smtClean="0"/>
              <a:t>09/21/2016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1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EC7EA1F-6713-458B-8DDB-92C67F14B486}" type="datetime1">
              <a:rPr lang="en-US" smtClean="0"/>
              <a:t>09/21/2016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1BE0B70-0E48-45C9-A1CA-3CE6657B7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1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dcps.duvalschools.org/Domain/861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Duval County Public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Joint Meeting with the City Council</a:t>
            </a:r>
          </a:p>
          <a:p>
            <a:r>
              <a:rPr lang="en-US" sz="3600" dirty="0" smtClean="0"/>
              <a:t>September 21, 2016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80" y="392192"/>
            <a:ext cx="1969439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ADDITIONAL Funding</a:t>
            </a:r>
            <a:endParaRPr lang="en-US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27287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$108,000 </a:t>
            </a:r>
            <a:r>
              <a:rPr lang="en-US" sz="3200" dirty="0" smtClean="0"/>
              <a:t>- Title X Part C  Homeless Education Program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$180,000 </a:t>
            </a:r>
            <a:r>
              <a:rPr lang="en-US" sz="3200" dirty="0" smtClean="0"/>
              <a:t>- Title I Part A Homeless Set-Aside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79" y="284176"/>
            <a:ext cx="2134808" cy="131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2919" y="5093368"/>
            <a:ext cx="9537270" cy="646331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$128 </a:t>
            </a:r>
            <a:r>
              <a:rPr lang="en-US" sz="3600" dirty="0"/>
              <a:t>in federal funding per homeless student</a:t>
            </a:r>
          </a:p>
        </p:txBody>
      </p:sp>
    </p:spTree>
    <p:extLst>
      <p:ext uri="{BB962C8B-B14F-4D97-AF65-F5344CB8AC3E}">
        <p14:creationId xmlns:p14="http://schemas.microsoft.com/office/powerpoint/2010/main" val="38786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75542" y="365125"/>
            <a:ext cx="92782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Homeless Office Contact Information</a:t>
            </a:r>
            <a:endParaRPr lang="en-US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Duval County Public Schools Dropout Prevention Office</a:t>
            </a:r>
          </a:p>
          <a:p>
            <a:pPr marL="0" indent="0" algn="ctr">
              <a:buNone/>
            </a:pPr>
            <a:r>
              <a:rPr lang="en-US" dirty="0" smtClean="0"/>
              <a:t>904.390.2347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http://dcps.duvalschools.org/Domain/8617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Executive Director – Dr. Pamela Davis | davisp3@duvalschools.org</a:t>
            </a:r>
          </a:p>
          <a:p>
            <a:pPr marL="0" indent="0" algn="ctr">
              <a:buNone/>
            </a:pPr>
            <a:r>
              <a:rPr lang="en-US" dirty="0" smtClean="0"/>
              <a:t>Supervisor – Mr. Jamie Griffin | griffinj1@duvalschools.org</a:t>
            </a:r>
          </a:p>
          <a:p>
            <a:pPr marL="0" indent="0" algn="ctr">
              <a:buNone/>
            </a:pPr>
            <a:r>
              <a:rPr lang="en-US" dirty="0" smtClean="0"/>
              <a:t>Lead Social Worker – Ms. Tricia Pough  | pought@duvalschools.org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and New </a:t>
            </a:r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87" y="4728896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3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13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6" y="-121924"/>
            <a:ext cx="10787155" cy="697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6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655" y="284176"/>
            <a:ext cx="8382344" cy="1508760"/>
          </a:xfrm>
        </p:spPr>
        <p:txBody>
          <a:bodyPr/>
          <a:lstStyle/>
          <a:p>
            <a:r>
              <a:rPr lang="en-US" dirty="0" smtClean="0"/>
              <a:t>History of Capital funding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1" y="2011679"/>
            <a:ext cx="10449588" cy="4533499"/>
          </a:xfrm>
        </p:spPr>
        <p:txBody>
          <a:bodyPr>
            <a:normAutofit/>
          </a:bodyPr>
          <a:lstStyle/>
          <a:p>
            <a:r>
              <a:rPr lang="en-US" dirty="0" smtClean="0"/>
              <a:t>Lack of suitable funding to address the evolution of technology with increased demand for blended learning and online testing</a:t>
            </a:r>
          </a:p>
          <a:p>
            <a:r>
              <a:rPr lang="en-US" dirty="0" smtClean="0"/>
              <a:t>Continuing aging of buildings and the need to renovate, repair, replace with a lack of funding</a:t>
            </a:r>
          </a:p>
          <a:p>
            <a:r>
              <a:rPr lang="en-US" dirty="0" smtClean="0"/>
              <a:t>Competitive ability to construct new buildings or use wings to address high growth residential areas.</a:t>
            </a:r>
          </a:p>
          <a:p>
            <a:r>
              <a:rPr lang="en-US" dirty="0"/>
              <a:t>State decreased millage by .25 in 2009 and then again in 2010.  This led to less revenue for capital:</a:t>
            </a:r>
          </a:p>
          <a:p>
            <a:pPr lvl="1"/>
            <a:r>
              <a:rPr lang="en-US" dirty="0"/>
              <a:t>In 2008, the district received $117 million from millage</a:t>
            </a:r>
          </a:p>
          <a:p>
            <a:pPr lvl="1"/>
            <a:r>
              <a:rPr lang="en-US" dirty="0"/>
              <a:t>In 2009, the district received $108 million from millage</a:t>
            </a:r>
          </a:p>
          <a:p>
            <a:pPr lvl="1"/>
            <a:r>
              <a:rPr lang="en-US" dirty="0"/>
              <a:t>In 2010, the district received $89 million from millage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2015</a:t>
            </a:r>
            <a:r>
              <a:rPr lang="en-US" dirty="0"/>
              <a:t>, the district received $83.1 million from millage </a:t>
            </a:r>
          </a:p>
        </p:txBody>
      </p:sp>
      <p:pic>
        <p:nvPicPr>
          <p:cNvPr id="4" name="Picture 3" descr="C:\Users\atwoodw\AppData\Local\Microsoft\Windows\Temporary Internet Files\Content.Outlook\TTT53YY9\DCPS_LOGO_CMYK_300pp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311482"/>
            <a:ext cx="21335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17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880947"/>
              </p:ext>
            </p:extLst>
          </p:nvPr>
        </p:nvGraphicFramePr>
        <p:xfrm>
          <a:off x="540327" y="2327562"/>
          <a:ext cx="11374170" cy="430525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84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39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9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80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257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427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MM Funding Level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Identified MM Backlog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Growth Per 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Growth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$12.9M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$103M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$108.2M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$5.1M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$113.6M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$5.4M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3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$119.3M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3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$125.3M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$6.0 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3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TBA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$131.6M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$6.3M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$5.7M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618" y="284176"/>
            <a:ext cx="8188380" cy="1508760"/>
          </a:xfrm>
        </p:spPr>
        <p:txBody>
          <a:bodyPr/>
          <a:lstStyle/>
          <a:p>
            <a:r>
              <a:rPr lang="en-US" dirty="0" smtClean="0"/>
              <a:t>CURRENT MAJOR/MINOR MAINTENANCE SHORTFALL</a:t>
            </a:r>
            <a:endParaRPr lang="en-US" dirty="0"/>
          </a:p>
        </p:txBody>
      </p:sp>
      <p:pic>
        <p:nvPicPr>
          <p:cNvPr id="5" name="Picture 4" descr="C:\Users\atwoodw\AppData\Local\Microsoft\Windows\Temporary Internet Files\Content.Outlook\TTT53YY9\DCPS_LOGO_CMYK_300pp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311482"/>
            <a:ext cx="21335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22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981201"/>
            <a:ext cx="8229600" cy="402609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Enrollment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892859"/>
              </p:ext>
            </p:extLst>
          </p:nvPr>
        </p:nvGraphicFramePr>
        <p:xfrm>
          <a:off x="1774477" y="2290528"/>
          <a:ext cx="8618900" cy="3440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4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4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4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547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467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Enrollment</a:t>
                      </a:r>
                      <a:endParaRPr lang="en-US" sz="3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Capacity</a:t>
                      </a:r>
                      <a:endParaRPr lang="en-US" sz="3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Utilization Rate</a:t>
                      </a:r>
                      <a:endParaRPr lang="en-US" sz="3200" dirty="0"/>
                    </a:p>
                  </a:txBody>
                  <a:tcPr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67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2015-2016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112,425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138,947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81%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67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2016-2017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113,896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137,907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82%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6" descr="C:\Users\atwoodw\AppData\Local\Microsoft\Windows\Temporary Internet Files\Content.Outlook\TTT53YY9\DCPS_LOGO_CMYK_300pp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311482"/>
            <a:ext cx="21335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323" y="284176"/>
            <a:ext cx="8716676" cy="1508760"/>
          </a:xfrm>
        </p:spPr>
        <p:txBody>
          <a:bodyPr/>
          <a:lstStyle/>
          <a:p>
            <a:r>
              <a:rPr lang="en-US" dirty="0" smtClean="0"/>
              <a:t>Construction project schedule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Four Phases to the Process:</a:t>
            </a:r>
          </a:p>
          <a:p>
            <a:pPr marL="0" indent="0">
              <a:buNone/>
            </a:pPr>
            <a:endParaRPr lang="en-US" sz="1100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US" sz="3200" dirty="0" smtClean="0"/>
              <a:t>Long Range Planning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3200" dirty="0" smtClean="0"/>
              <a:t>Funding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3200" dirty="0" smtClean="0"/>
              <a:t>Design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3200" dirty="0" smtClean="0"/>
              <a:t>Construction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89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323" y="284176"/>
            <a:ext cx="8716676" cy="1508760"/>
          </a:xfrm>
        </p:spPr>
        <p:txBody>
          <a:bodyPr/>
          <a:lstStyle/>
          <a:p>
            <a:r>
              <a:rPr lang="en-US" dirty="0" smtClean="0"/>
              <a:t>Long-range Planning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excess capacity in the district vs. need in a particular area of the city</a:t>
            </a:r>
          </a:p>
          <a:p>
            <a:r>
              <a:rPr lang="en-US" dirty="0" smtClean="0"/>
              <a:t>Analysis of future need, based on city planning data</a:t>
            </a:r>
          </a:p>
          <a:p>
            <a:r>
              <a:rPr lang="en-US" dirty="0" smtClean="0"/>
              <a:t>Show good faith effort toward using or removing excess seats</a:t>
            </a:r>
          </a:p>
          <a:p>
            <a:pPr lvl="1"/>
            <a:r>
              <a:rPr lang="en-US" dirty="0" smtClean="0"/>
              <a:t>Moving usable portables to areas where needed</a:t>
            </a:r>
          </a:p>
          <a:p>
            <a:pPr lvl="1"/>
            <a:r>
              <a:rPr lang="en-US" dirty="0" smtClean="0"/>
              <a:t>Demolishing unusable/worn portables</a:t>
            </a:r>
          </a:p>
          <a:p>
            <a:pPr lvl="1"/>
            <a:r>
              <a:rPr lang="en-US" dirty="0" smtClean="0"/>
              <a:t>Selling unused or leased buildings</a:t>
            </a:r>
          </a:p>
          <a:p>
            <a:pPr lvl="1"/>
            <a:r>
              <a:rPr lang="en-US" dirty="0" smtClean="0"/>
              <a:t>Changing boundaries, as needed</a:t>
            </a:r>
          </a:p>
          <a:p>
            <a:r>
              <a:rPr lang="en-US" dirty="0" smtClean="0"/>
              <a:t>Engage constituents in the district AICE process</a:t>
            </a:r>
          </a:p>
          <a:p>
            <a:r>
              <a:rPr lang="en-US" dirty="0" smtClean="0"/>
              <a:t>School Board Plant Survey Approval</a:t>
            </a:r>
          </a:p>
          <a:p>
            <a:r>
              <a:rPr lang="en-US" dirty="0" smtClean="0"/>
              <a:t>FDOE Plant Survey Approval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7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Facility Needs Assessment and Capacity Analysis</a:t>
            </a:r>
          </a:p>
          <a:p>
            <a:pPr lvl="1"/>
            <a:r>
              <a:rPr lang="en-US" dirty="0" smtClean="0"/>
              <a:t>Current facility conditions – Maintenance Requirements</a:t>
            </a:r>
          </a:p>
          <a:p>
            <a:pPr lvl="1"/>
            <a:r>
              <a:rPr lang="en-US" dirty="0" smtClean="0"/>
              <a:t>Current school capacities</a:t>
            </a:r>
          </a:p>
          <a:p>
            <a:pPr lvl="1"/>
            <a:r>
              <a:rPr lang="en-US" dirty="0" smtClean="0"/>
              <a:t>Continued reduction of portable classrooms</a:t>
            </a:r>
          </a:p>
          <a:p>
            <a:r>
              <a:rPr lang="en-US" dirty="0" smtClean="0"/>
              <a:t>Demographic Analysis/Enrollment Projections</a:t>
            </a:r>
          </a:p>
          <a:p>
            <a:pPr lvl="1"/>
            <a:r>
              <a:rPr lang="en-US" dirty="0" smtClean="0"/>
              <a:t>COJ Planning and Development Information</a:t>
            </a:r>
          </a:p>
          <a:p>
            <a:pPr lvl="1"/>
            <a:r>
              <a:rPr lang="en-US" dirty="0" smtClean="0"/>
              <a:t>US Census Report</a:t>
            </a:r>
          </a:p>
          <a:p>
            <a:r>
              <a:rPr lang="en-US" dirty="0" smtClean="0"/>
              <a:t>Academic and Diversity Program Development Needs</a:t>
            </a:r>
          </a:p>
          <a:p>
            <a:r>
              <a:rPr lang="en-US" dirty="0" smtClean="0"/>
              <a:t>Boundary Analysis</a:t>
            </a:r>
          </a:p>
          <a:p>
            <a:pPr lvl="1"/>
            <a:r>
              <a:rPr lang="en-US" dirty="0" smtClean="0"/>
              <a:t>Shifts in population growth and diversity</a:t>
            </a:r>
          </a:p>
          <a:p>
            <a:pPr lvl="1"/>
            <a:r>
              <a:rPr lang="en-US" dirty="0" smtClean="0"/>
              <a:t>Overall impact on communities</a:t>
            </a:r>
          </a:p>
          <a:p>
            <a:pPr lvl="1"/>
            <a:r>
              <a:rPr lang="en-US" dirty="0" smtClean="0"/>
              <a:t>School consolidation and boundary changes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7275" y="326571"/>
            <a:ext cx="7183924" cy="1143000"/>
          </a:xfrm>
        </p:spPr>
        <p:txBody>
          <a:bodyPr/>
          <a:lstStyle/>
          <a:p>
            <a:pPr algn="ctr"/>
            <a:r>
              <a:rPr lang="en-US" dirty="0" smtClean="0"/>
              <a:t>Master Planning Factors </a:t>
            </a:r>
            <a:endParaRPr lang="en-US" dirty="0"/>
          </a:p>
        </p:txBody>
      </p:sp>
      <p:pic>
        <p:nvPicPr>
          <p:cNvPr id="4" name="Picture 3" descr="C:\Users\atwoodw\AppData\Local\Microsoft\Windows\Temporary Internet Files\Content.Outlook\TTT53YY9\DCPS_LOGO_CMYK_300pp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9" y="326571"/>
            <a:ext cx="213359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4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Homeless Education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87" y="4761772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323" y="284176"/>
            <a:ext cx="8716676" cy="1508760"/>
          </a:xfrm>
        </p:spPr>
        <p:txBody>
          <a:bodyPr/>
          <a:lstStyle/>
          <a:p>
            <a:r>
              <a:rPr lang="en-US" dirty="0" smtClean="0"/>
              <a:t>Funding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APPROVE FUNDING:</a:t>
            </a:r>
          </a:p>
          <a:p>
            <a:pPr lvl="1"/>
            <a:r>
              <a:rPr lang="en-US" sz="2800" dirty="0" smtClean="0"/>
              <a:t>School Board approval of Five-Year Capital Plan</a:t>
            </a:r>
          </a:p>
          <a:p>
            <a:pPr lvl="1"/>
            <a:r>
              <a:rPr lang="en-US" sz="2800" dirty="0" smtClean="0"/>
              <a:t>Board Approval – COPS Bond Reimbursement</a:t>
            </a:r>
          </a:p>
          <a:p>
            <a:pPr lvl="1"/>
            <a:r>
              <a:rPr lang="en-US" sz="2800" dirty="0" smtClean="0"/>
              <a:t>Board Approval – COPS Bond Resolution</a:t>
            </a:r>
          </a:p>
          <a:p>
            <a:pPr marL="228600" lvl="1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ISSUE BONDS:</a:t>
            </a:r>
          </a:p>
          <a:p>
            <a:pPr lvl="1"/>
            <a:r>
              <a:rPr lang="en-US" sz="2800" dirty="0" smtClean="0"/>
              <a:t>Issue COPS</a:t>
            </a:r>
          </a:p>
          <a:p>
            <a:pPr lvl="1"/>
            <a:r>
              <a:rPr lang="en-US" sz="2800" dirty="0" smtClean="0"/>
              <a:t>COPS Bond Debt Service Payback begins in the Construction Phase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8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323" y="284176"/>
            <a:ext cx="8716676" cy="1508760"/>
          </a:xfrm>
        </p:spPr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Design</a:t>
            </a:r>
          </a:p>
          <a:p>
            <a:r>
              <a:rPr lang="en-US" dirty="0" smtClean="0"/>
              <a:t>Select Architect/Engineering Firm</a:t>
            </a:r>
          </a:p>
          <a:p>
            <a:r>
              <a:rPr lang="en-US" dirty="0" smtClean="0"/>
              <a:t>Board Approval of Architect/Engineering Firm</a:t>
            </a:r>
          </a:p>
          <a:p>
            <a:r>
              <a:rPr lang="en-US" dirty="0" smtClean="0"/>
              <a:t>Select Construction Manager</a:t>
            </a:r>
          </a:p>
          <a:p>
            <a:r>
              <a:rPr lang="en-US" dirty="0" smtClean="0"/>
              <a:t>Board Approval of Construction Manager Selection</a:t>
            </a:r>
          </a:p>
          <a:p>
            <a:r>
              <a:rPr lang="en-US" dirty="0" smtClean="0"/>
              <a:t>Board Approval of Construction Manager Contract</a:t>
            </a:r>
          </a:p>
          <a:p>
            <a:r>
              <a:rPr lang="en-US" dirty="0" smtClean="0"/>
              <a:t>Complete Design</a:t>
            </a:r>
          </a:p>
          <a:p>
            <a:r>
              <a:rPr lang="en-US" dirty="0" smtClean="0"/>
              <a:t>Board Approval of Design Contract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78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1057" y="284176"/>
            <a:ext cx="8806542" cy="1508760"/>
          </a:xfrm>
        </p:spPr>
        <p:txBody>
          <a:bodyPr/>
          <a:lstStyle/>
          <a:p>
            <a:r>
              <a:rPr lang="en-US" dirty="0" smtClean="0"/>
              <a:t>construction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205344" y="2394856"/>
            <a:ext cx="5184570" cy="38230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/>
              <a:t>Groundbreaking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Construction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COJ Fire Marshal Inspection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Certificate of Completion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Certificate of Occupancy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224087" y="2155371"/>
            <a:ext cx="3907972" cy="4062549"/>
          </a:xfr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dirty="0" smtClean="0"/>
              <a:t>Required </a:t>
            </a:r>
            <a:r>
              <a:rPr lang="en-US" dirty="0"/>
              <a:t>Inspections during Construction Phase: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Sitework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Building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Plumbing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Mechanical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Gas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Fire </a:t>
            </a:r>
            <a:r>
              <a:rPr lang="en-US" dirty="0"/>
              <a:t>Suppression Systems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Electrical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96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323" y="284176"/>
            <a:ext cx="8716676" cy="1508760"/>
          </a:xfrm>
        </p:spPr>
        <p:txBody>
          <a:bodyPr/>
          <a:lstStyle/>
          <a:p>
            <a:r>
              <a:rPr lang="en-US" dirty="0" smtClean="0"/>
              <a:t>NEW construction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365125"/>
            <a:ext cx="2134808" cy="1313645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522811"/>
              </p:ext>
            </p:extLst>
          </p:nvPr>
        </p:nvGraphicFramePr>
        <p:xfrm>
          <a:off x="909410" y="1792936"/>
          <a:ext cx="10401865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0216" y="5688113"/>
            <a:ext cx="10020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K-8 Construction Duration from Funds Approval – 30 months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040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848" y="284176"/>
            <a:ext cx="9406549" cy="150876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Definition of Homeless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As defined by the McKinney Vento Homeless Assistance Act:</a:t>
            </a:r>
          </a:p>
          <a:p>
            <a:r>
              <a:rPr lang="en-US" sz="2400" dirty="0" smtClean="0"/>
              <a:t>Children or youth who lack a fixed, regular, and adequate nighttime residence including: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Sharing the housing of other persons due to loss of housing, economic hardship, or a similar reason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Living in motels, hotels, trailer parks or camping grounds due to the lack of alternative adequate accommodations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 smtClean="0"/>
              <a:t>Living in emergency or transitional shelters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284176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18580" y="236336"/>
            <a:ext cx="9450925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District Enrollment Data</a:t>
            </a:r>
            <a:endParaRPr lang="en-US" sz="48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791"/>
              </p:ext>
            </p:extLst>
          </p:nvPr>
        </p:nvGraphicFramePr>
        <p:xfrm>
          <a:off x="854241" y="1971249"/>
          <a:ext cx="6829689" cy="488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3" y="248254"/>
            <a:ext cx="2134808" cy="131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1874" y="2574887"/>
            <a:ext cx="3416968" cy="353943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82% of students identified as homeless fit the identification due to living in shared housing.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13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008" y="365125"/>
            <a:ext cx="8981791" cy="1325563"/>
          </a:xfrm>
        </p:spPr>
        <p:txBody>
          <a:bodyPr/>
          <a:lstStyle/>
          <a:p>
            <a:pPr algn="ctr"/>
            <a:r>
              <a:rPr lang="en-US" dirty="0" smtClean="0"/>
              <a:t>State Reporting Categories for Homeless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659626"/>
              </p:ext>
            </p:extLst>
          </p:nvPr>
        </p:nvGraphicFramePr>
        <p:xfrm>
          <a:off x="866272" y="2447896"/>
          <a:ext cx="10250905" cy="229031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62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42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020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99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District Number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District 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Homeless </a:t>
                      </a:r>
                      <a:r>
                        <a:rPr lang="en-US" sz="2000" b="1" u="none" strike="noStrike" dirty="0" smtClean="0">
                          <a:effectLst/>
                        </a:rPr>
                        <a:t>Students (Survey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5)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4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Emergency Shelter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Shared Housing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Cars, Parks,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Temporary Trailers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Hotel/ Motel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Awaiting Foster Care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Homeless</a:t>
                      </a:r>
                    </a:p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Not Defined as Homeless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6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DUVAL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3" y="342673"/>
            <a:ext cx="2134808" cy="1313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8768" y="4965081"/>
            <a:ext cx="6825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2,257 students were identified as homeless last school year.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2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356" y="4916904"/>
            <a:ext cx="7082589" cy="175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14% of students experiencing homelessness are not accompanied by an adult.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8427480"/>
              </p:ext>
            </p:extLst>
          </p:nvPr>
        </p:nvGraphicFramePr>
        <p:xfrm>
          <a:off x="2150640" y="2850195"/>
          <a:ext cx="7866650" cy="160299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94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9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799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97251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97251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489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District Number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District 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Unaccompanied Youth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7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Homeless,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NOT Unaccompanied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Homeless,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Unaccompanied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Not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Homeless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5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DUVAL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141,373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28046" y="365125"/>
            <a:ext cx="9125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2"/>
                </a:solidFill>
              </a:rPr>
              <a:t>State Reporting Categories for Homeless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7" y="286776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3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Response to the Data</a:t>
            </a:r>
            <a:endParaRPr lang="en-US" sz="4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45959" y="1987617"/>
            <a:ext cx="9784080" cy="32501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Shelters are not always a readily available option for a variety of reasons:</a:t>
            </a:r>
          </a:p>
          <a:p>
            <a:r>
              <a:rPr lang="en-US" sz="2400" dirty="0" smtClean="0"/>
              <a:t>Many shelters are at capacity</a:t>
            </a:r>
          </a:p>
          <a:p>
            <a:r>
              <a:rPr lang="en-US" sz="2400" dirty="0" smtClean="0"/>
              <a:t>Inadequate room for the entire family</a:t>
            </a:r>
          </a:p>
          <a:p>
            <a:r>
              <a:rPr lang="en-US" sz="2400" dirty="0" smtClean="0"/>
              <a:t>Families unwilling to be separated; adolescent male may be required to go to the male quarters of the shelter</a:t>
            </a:r>
          </a:p>
          <a:p>
            <a:r>
              <a:rPr lang="en-US" sz="2400" dirty="0" smtClean="0"/>
              <a:t>Safety concerns</a:t>
            </a:r>
            <a:r>
              <a:rPr lang="en-US" sz="2400" dirty="0"/>
              <a:t> </a:t>
            </a:r>
            <a:r>
              <a:rPr lang="en-US" sz="2400" dirty="0" smtClean="0"/>
              <a:t>(risk of theft or lack of privacy)</a:t>
            </a:r>
          </a:p>
          <a:p>
            <a:pPr marL="0" indent="0">
              <a:buNone/>
            </a:pPr>
            <a:endParaRPr lang="en-US" sz="15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284176"/>
            <a:ext cx="2134808" cy="131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368" y="5161215"/>
            <a:ext cx="11141243" cy="1354217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As a result, a significant number of families must share housing </a:t>
            </a:r>
            <a:r>
              <a:rPr lang="en-US" sz="3200" dirty="0" smtClean="0"/>
              <a:t> or </a:t>
            </a:r>
            <a:r>
              <a:rPr lang="en-US" sz="3200" dirty="0"/>
              <a:t>“double up” with a family member or friend.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4725" y="284176"/>
            <a:ext cx="8832274" cy="1508760"/>
          </a:xfrm>
        </p:spPr>
        <p:txBody>
          <a:bodyPr/>
          <a:lstStyle/>
          <a:p>
            <a:pPr algn="ctr"/>
            <a:r>
              <a:rPr lang="en-US" dirty="0" smtClean="0"/>
              <a:t>Promotion and Graduation Data</a:t>
            </a:r>
            <a:br>
              <a:rPr lang="en-US" dirty="0" smtClean="0"/>
            </a:br>
            <a:r>
              <a:rPr lang="en-US" sz="4000" dirty="0" smtClean="0"/>
              <a:t>Homeless Students 2015-2016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368155"/>
              </p:ext>
            </p:extLst>
          </p:nvPr>
        </p:nvGraphicFramePr>
        <p:xfrm>
          <a:off x="838200" y="2068947"/>
          <a:ext cx="10515600" cy="25330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808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Indicator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Percent of Students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43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Promotion</a:t>
                      </a:r>
                      <a:r>
                        <a:rPr lang="en-US" sz="2800" baseline="0" dirty="0" smtClean="0"/>
                        <a:t> K-12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2005 out</a:t>
                      </a:r>
                      <a:r>
                        <a:rPr lang="en-US" sz="2800" baseline="0" dirty="0" smtClean="0"/>
                        <a:t> of 2257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88%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0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Graduation </a:t>
                      </a:r>
                    </a:p>
                    <a:p>
                      <a:pPr algn="ctr"/>
                      <a:r>
                        <a:rPr lang="en-US" sz="2800" dirty="0" smtClean="0"/>
                        <a:t>(seniors only)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 out</a:t>
                      </a:r>
                      <a:r>
                        <a:rPr lang="en-US" sz="2800" baseline="0" dirty="0" smtClean="0"/>
                        <a:t> of 108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67%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248061"/>
            <a:ext cx="2134808" cy="1313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7263" y="4725097"/>
            <a:ext cx="66574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Promotion rates are up 6% and the Graduation Rate is up 3.5% from the </a:t>
            </a:r>
          </a:p>
          <a:p>
            <a:pPr algn="ctr"/>
            <a:r>
              <a:rPr lang="en-US" sz="2800" dirty="0" smtClean="0"/>
              <a:t>2014-2015 school year.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13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71183" y="284176"/>
            <a:ext cx="8415815" cy="1508760"/>
          </a:xfrm>
        </p:spPr>
        <p:txBody>
          <a:bodyPr/>
          <a:lstStyle/>
          <a:p>
            <a:pPr algn="ctr"/>
            <a:r>
              <a:rPr lang="en-US" dirty="0" smtClean="0"/>
              <a:t>Supporting Homeless Students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Assisting with paperwork</a:t>
            </a:r>
          </a:p>
          <a:p>
            <a:r>
              <a:rPr lang="en-US" sz="2800" dirty="0" smtClean="0"/>
              <a:t>Helping with school enrollment</a:t>
            </a:r>
          </a:p>
          <a:p>
            <a:r>
              <a:rPr lang="en-US" sz="2800" dirty="0" smtClean="0"/>
              <a:t>Arranging transportation from new living arrangement</a:t>
            </a:r>
          </a:p>
          <a:p>
            <a:r>
              <a:rPr lang="en-US" sz="2800" dirty="0" smtClean="0"/>
              <a:t>Providing school supplies</a:t>
            </a:r>
          </a:p>
          <a:p>
            <a:r>
              <a:rPr lang="en-US" sz="2800" dirty="0" smtClean="0"/>
              <a:t>Purchasing school uniforms</a:t>
            </a:r>
          </a:p>
          <a:p>
            <a:r>
              <a:rPr lang="en-US" sz="2800" dirty="0"/>
              <a:t>Waiving school </a:t>
            </a:r>
            <a:r>
              <a:rPr lang="en-US" sz="2800" dirty="0" smtClean="0"/>
              <a:t>fees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Staffing clothes closet through </a:t>
            </a:r>
            <a:r>
              <a:rPr lang="en-US" sz="2800" dirty="0" err="1"/>
              <a:t>DignityUWear</a:t>
            </a:r>
            <a:endParaRPr lang="en-US" sz="2800" dirty="0"/>
          </a:p>
          <a:p>
            <a:r>
              <a:rPr lang="en-US" sz="2800" dirty="0" smtClean="0"/>
              <a:t>Providing </a:t>
            </a:r>
            <a:r>
              <a:rPr lang="en-US" sz="2800" dirty="0"/>
              <a:t>athletic fees</a:t>
            </a:r>
          </a:p>
          <a:p>
            <a:r>
              <a:rPr lang="en-US" sz="2800" dirty="0" smtClean="0"/>
              <a:t>Providing tutoring assistance</a:t>
            </a:r>
          </a:p>
          <a:p>
            <a:r>
              <a:rPr lang="en-US" sz="2800" dirty="0" smtClean="0"/>
              <a:t>Arranging ACT/SAT </a:t>
            </a:r>
            <a:r>
              <a:rPr lang="en-US" sz="2800" dirty="0"/>
              <a:t>test prep and registration waivers</a:t>
            </a:r>
          </a:p>
          <a:p>
            <a:r>
              <a:rPr lang="en-US" sz="2800" dirty="0" smtClean="0"/>
              <a:t>Connecting to outside agencies for assistance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0B70-0E48-45C9-A1CA-3CE6657B7366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5" y="284176"/>
            <a:ext cx="2134808" cy="131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2966</TotalTime>
  <Words>1032</Words>
  <Application>Microsoft Office PowerPoint</Application>
  <PresentationFormat>Widescreen</PresentationFormat>
  <Paragraphs>261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Times New Roman</vt:lpstr>
      <vt:lpstr>Wingdings</vt:lpstr>
      <vt:lpstr>Banded</vt:lpstr>
      <vt:lpstr>Duval County Public Schools</vt:lpstr>
      <vt:lpstr>Homeless Education</vt:lpstr>
      <vt:lpstr>Definition of Homeless</vt:lpstr>
      <vt:lpstr>District Enrollment Data</vt:lpstr>
      <vt:lpstr>State Reporting Categories for Homeless</vt:lpstr>
      <vt:lpstr>PowerPoint Presentation</vt:lpstr>
      <vt:lpstr>Response to the Data</vt:lpstr>
      <vt:lpstr>Promotion and Graduation Data Homeless Students 2015-2016</vt:lpstr>
      <vt:lpstr>Supporting Homeless Students</vt:lpstr>
      <vt:lpstr>ADDITIONAL Funding</vt:lpstr>
      <vt:lpstr>Homeless Office Contact Information</vt:lpstr>
      <vt:lpstr>Capital and New Construction</vt:lpstr>
      <vt:lpstr>PowerPoint Presentation</vt:lpstr>
      <vt:lpstr>History of Capital funding Challenges</vt:lpstr>
      <vt:lpstr>CURRENT MAJOR/MINOR MAINTENANCE SHORTFALL</vt:lpstr>
      <vt:lpstr>Enrollment</vt:lpstr>
      <vt:lpstr>Construction project schedule</vt:lpstr>
      <vt:lpstr>Long-range Planning phase</vt:lpstr>
      <vt:lpstr>Master Planning Factors </vt:lpstr>
      <vt:lpstr>Funding phase</vt:lpstr>
      <vt:lpstr>Design phase</vt:lpstr>
      <vt:lpstr>construction phase</vt:lpstr>
      <vt:lpstr>NEW construction TIMELINE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Pamela M.</dc:creator>
  <cp:lastModifiedBy>Vitti, Nikolai P.</cp:lastModifiedBy>
  <cp:revision>85</cp:revision>
  <cp:lastPrinted>2016-09-20T23:33:12Z</cp:lastPrinted>
  <dcterms:created xsi:type="dcterms:W3CDTF">2016-09-18T17:36:10Z</dcterms:created>
  <dcterms:modified xsi:type="dcterms:W3CDTF">2016-09-21T13:35:30Z</dcterms:modified>
</cp:coreProperties>
</file>